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0" d="100"/>
          <a:sy n="110" d="100"/>
        </p:scale>
        <p:origin x="-984" y="-104"/>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1143000" y="685800"/>
            <a:ext cx="4572000" cy="3429000"/>
          </a:xfrm>
          <a:prstGeom prst="rect">
            <a:avLst/>
          </a:prstGeom>
        </p:spPr>
        <p:txBody>
          <a:bodyPr/>
          <a:lstStyle/>
          <a:p>
            <a:endParaRPr/>
          </a:p>
        </p:txBody>
      </p:sp>
      <p:sp>
        <p:nvSpPr>
          <p:cNvPr id="136" name="Shape 13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472096265"/>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ClrTx/>
              <a:buSzTx/>
              <a:buFontTx/>
              <a:buNone/>
              <a:defRPr sz="1800" b="0">
                <a:solidFill>
                  <a:srgbClr val="000000"/>
                </a:solidFill>
                <a:uFillTx/>
                <a:latin typeface="+mn-lt"/>
                <a:ea typeface="+mn-ea"/>
                <a:cs typeface="+mn-cs"/>
                <a:sym typeface="Gill Sans"/>
              </a:defRPr>
            </a:lvl2pPr>
            <a:lvl3pPr marL="0" indent="0" algn="ctr">
              <a:lnSpc>
                <a:spcPct val="100000"/>
              </a:lnSpc>
              <a:buClrTx/>
              <a:buSzTx/>
              <a:buFontTx/>
              <a:buNone/>
              <a:defRPr sz="1800" b="0">
                <a:solidFill>
                  <a:srgbClr val="000000"/>
                </a:solidFill>
                <a:uFillTx/>
                <a:latin typeface="+mn-lt"/>
                <a:ea typeface="+mn-ea"/>
                <a:cs typeface="+mn-cs"/>
                <a:sym typeface="Gill Sans"/>
              </a:defRPr>
            </a:lvl3pPr>
            <a:lvl4pPr marL="0" indent="0" algn="ctr">
              <a:lnSpc>
                <a:spcPct val="100000"/>
              </a:lnSpc>
              <a:buClrTx/>
              <a:buSzTx/>
              <a:buFontTx/>
              <a:buNone/>
              <a:defRPr sz="1800" b="0">
                <a:solidFill>
                  <a:srgbClr val="000000"/>
                </a:solidFill>
                <a:uFillTx/>
                <a:latin typeface="+mn-lt"/>
                <a:ea typeface="+mn-ea"/>
                <a:cs typeface="+mn-cs"/>
                <a:sym typeface="Gill Sans"/>
              </a:defRPr>
            </a:lvl4pPr>
            <a:lvl5pPr marL="0" indent="0" algn="ctr">
              <a:lnSpc>
                <a:spcPct val="100000"/>
              </a:lnSpc>
              <a:buClrTx/>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
        <p:nvSpPr>
          <p:cNvPr id="47" name="Shape 47"/>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Shape 48"/>
          <p:cNvSpPr>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tif"/><Relationship Id="rId3" Type="http://schemas.openxmlformats.org/officeDocument/2006/relationships/image" Target="../media/image22.tif"/></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hyperlink" Target="http://flowingdata.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 Id="rId3" Type="http://schemas.openxmlformats.org/officeDocument/2006/relationships/image" Target="../media/image11.ti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39" name="Shape 13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40"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41" name="Shape 141"/>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smtClean="0"/>
              <a:t>1</a:t>
            </a:r>
            <a:r>
              <a:rPr lang="en-AU" dirty="0" smtClean="0"/>
              <a:t>0</a:t>
            </a:r>
            <a:r>
              <a:rPr dirty="0" smtClean="0"/>
              <a:t> </a:t>
            </a:r>
            <a:r>
              <a:rPr dirty="0"/>
              <a:t>WEEK PART TIME COURSE</a:t>
            </a:r>
          </a:p>
          <a:p>
            <a:pPr>
              <a:lnSpc>
                <a:spcPct val="70000"/>
              </a:lnSpc>
              <a:defRPr sz="4100"/>
            </a:pPr>
            <a:endParaRPr dirty="0"/>
          </a:p>
          <a:p>
            <a:pPr>
              <a:lnSpc>
                <a:spcPct val="70000"/>
              </a:lnSpc>
              <a:defRPr sz="4100"/>
            </a:pPr>
            <a:r>
              <a:rPr dirty="0"/>
              <a:t>Week 2 - Data </a:t>
            </a:r>
            <a:r>
              <a:rPr dirty="0" smtClean="0"/>
              <a:t>Visualisation</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9" name="Shape 22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30" name="Shape 230"/>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USING DATA SCIENCE PACKAGES</a:t>
            </a:r>
          </a:p>
        </p:txBody>
      </p:sp>
      <p:sp>
        <p:nvSpPr>
          <p:cNvPr id="231" name="Shape 231"/>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pic>
        <p:nvPicPr>
          <p:cNvPr id="232" name="pasted-image.png"/>
          <p:cNvPicPr>
            <a:picLocks noChangeAspect="1"/>
          </p:cNvPicPr>
          <p:nvPr/>
        </p:nvPicPr>
        <p:blipFill>
          <a:blip r:embed="rId2">
            <a:extLst/>
          </a:blip>
          <a:stretch>
            <a:fillRect/>
          </a:stretch>
        </p:blipFill>
        <p:spPr>
          <a:xfrm>
            <a:off x="-1290320" y="-1"/>
            <a:ext cx="14955520" cy="5257801"/>
          </a:xfrm>
          <a:prstGeom prst="rect">
            <a:avLst/>
          </a:prstGeom>
          <a:ln w="12700">
            <a:miter lim="400000"/>
          </a:ln>
        </p:spPr>
      </p:pic>
      <p:grpSp>
        <p:nvGrpSpPr>
          <p:cNvPr id="235" name="Group 235"/>
          <p:cNvGrpSpPr/>
          <p:nvPr/>
        </p:nvGrpSpPr>
        <p:grpSpPr>
          <a:xfrm>
            <a:off x="4606924" y="286572"/>
            <a:ext cx="4502270" cy="2342511"/>
            <a:chOff x="0" y="0"/>
            <a:chExt cx="4502268" cy="2342510"/>
          </a:xfrm>
        </p:grpSpPr>
        <p:sp>
          <p:nvSpPr>
            <p:cNvPr id="234" name="Shape 234"/>
            <p:cNvSpPr/>
            <p:nvPr/>
          </p:nvSpPr>
          <p:spPr>
            <a:xfrm>
              <a:off x="50800" y="50799"/>
              <a:ext cx="4400669" cy="2240912"/>
            </a:xfrm>
            <a:prstGeom prst="rect">
              <a:avLst/>
            </a:prstGeom>
            <a:solidFill>
              <a:srgbClr val="000000">
                <a:alpha val="79179"/>
              </a:srgbClr>
            </a:solidFill>
            <a:ln>
              <a:noFill/>
            </a:ln>
            <a:effectLst/>
            <a:extLst>
              <a:ext uri="{C572A759-6A51-4108-AA02-DFA0A04FC94B}">
                <ma14:wrappingTextBoxFlag xmlns:ma14="http://schemas.microsoft.com/office/mac/drawingml/2011/main" val="1"/>
              </a:ext>
            </a:extLst>
          </p:spPr>
          <p:txBody>
            <a:bodyPr wrap="square" lIns="0" tIns="0" rIns="0" bIns="0" numCol="1" anchor="t">
              <a:spAutoFit/>
            </a:bodyPr>
            <a:lstStyle/>
            <a:p>
              <a:pPr marR="65828" algn="l" defTabSz="914400">
                <a:lnSpc>
                  <a:spcPts val="2400"/>
                </a:lnSpc>
                <a:spcBef>
                  <a:spcPts val="700"/>
                </a:spcBef>
                <a:defRPr sz="2000" b="0" i="1">
                  <a:solidFill>
                    <a:srgbClr val="FFFFFF"/>
                  </a:solidFill>
                </a:defRPr>
              </a:pPr>
              <a:r>
                <a:t>The greatest value of a picture is when it forces us to notice what we never expected to see.</a:t>
              </a:r>
            </a:p>
            <a:p>
              <a:pPr marR="65828" algn="l" defTabSz="914400">
                <a:lnSpc>
                  <a:spcPts val="2400"/>
                </a:lnSpc>
                <a:spcBef>
                  <a:spcPts val="700"/>
                </a:spcBef>
                <a:defRPr sz="2000" b="0">
                  <a:solidFill>
                    <a:srgbClr val="FFFFFF"/>
                  </a:solidFill>
                </a:defRPr>
              </a:pPr>
              <a:endParaRPr/>
            </a:p>
            <a:p>
              <a:pPr marR="65828" algn="l" defTabSz="914400">
                <a:lnSpc>
                  <a:spcPts val="2400"/>
                </a:lnSpc>
                <a:spcBef>
                  <a:spcPts val="700"/>
                </a:spcBef>
                <a:defRPr sz="2000" b="0">
                  <a:solidFill>
                    <a:srgbClr val="FFFFFF"/>
                  </a:solidFill>
                </a:defRPr>
              </a:pPr>
              <a:r>
                <a:t>John W. Tukey. </a:t>
              </a:r>
            </a:p>
            <a:p>
              <a:pPr marR="65828" algn="l" defTabSz="914400">
                <a:lnSpc>
                  <a:spcPts val="2400"/>
                </a:lnSpc>
                <a:spcBef>
                  <a:spcPts val="700"/>
                </a:spcBef>
                <a:defRPr sz="2000" b="0">
                  <a:solidFill>
                    <a:srgbClr val="FFFFFF"/>
                  </a:solidFill>
                </a:defRPr>
              </a:pPr>
              <a:r>
                <a:t>Exploratory Data Analysis. 1977.</a:t>
              </a:r>
            </a:p>
          </p:txBody>
        </p:sp>
        <p:pic>
          <p:nvPicPr>
            <p:cNvPr id="233" name="Picture 232"/>
            <p:cNvPicPr>
              <a:picLocks/>
            </p:cNvPicPr>
            <p:nvPr/>
          </p:nvPicPr>
          <p:blipFill>
            <a:blip r:embed="rId3">
              <a:alphaModFix amt="79179"/>
              <a:extLst/>
            </a:blip>
            <a:stretch>
              <a:fillRect/>
            </a:stretch>
          </p:blipFill>
          <p:spPr>
            <a:xfrm>
              <a:off x="0" y="-1"/>
              <a:ext cx="4502270" cy="2342512"/>
            </a:xfrm>
            <a:prstGeom prst="rect">
              <a:avLst/>
            </a:prstGeom>
            <a:effectLst/>
          </p:spPr>
        </p:pic>
      </p:grpSp>
    </p:spTree>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pasted-image.png"/>
          <p:cNvPicPr>
            <a:picLocks noChangeAspect="1"/>
          </p:cNvPicPr>
          <p:nvPr/>
        </p:nvPicPr>
        <p:blipFill>
          <a:blip r:embed="rId2">
            <a:extLst/>
          </a:blip>
          <a:stretch>
            <a:fillRect/>
          </a:stretch>
        </p:blipFill>
        <p:spPr>
          <a:xfrm>
            <a:off x="1171767" y="0"/>
            <a:ext cx="7019541" cy="5257800"/>
          </a:xfrm>
          <a:prstGeom prst="rect">
            <a:avLst/>
          </a:prstGeom>
          <a:ln w="25400"/>
        </p:spPr>
      </p:pic>
    </p:spTree>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40" name="Shape 24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41" name="Shape 241"/>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algn="ctr" defTabSz="914400">
              <a:lnSpc>
                <a:spcPct val="70000"/>
              </a:lnSpc>
              <a:defRPr sz="8800"/>
            </a:lvl1pPr>
          </a:lstStyle>
          <a:p>
            <a:r>
              <a:t>DATA VISUALISATION LAB</a:t>
            </a:r>
          </a:p>
        </p:txBody>
      </p:sp>
      <p:sp>
        <p:nvSpPr>
          <p:cNvPr id="242" name="Shape 242"/>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45" name="Shape 24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46" name="Shape 246"/>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endParaRPr/>
          </a:p>
        </p:txBody>
      </p:sp>
      <p:sp>
        <p:nvSpPr>
          <p:cNvPr id="247" name="Shape 247"/>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2 Day 1</a:t>
            </a:r>
          </a:p>
        </p:txBody>
      </p:sp>
      <p:sp>
        <p:nvSpPr>
          <p:cNvPr id="248" name="Shape 248"/>
          <p:cNvSpPr/>
          <p:nvPr/>
        </p:nvSpPr>
        <p:spPr>
          <a:xfrm>
            <a:off x="347662" y="11160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marL="27728" marR="27728" algn="l">
              <a:lnSpc>
                <a:spcPts val="7600"/>
              </a:lnSpc>
              <a:defRPr sz="8800">
                <a:solidFill>
                  <a:srgbClr val="FFFFFF"/>
                </a:solidFill>
                <a:uFill>
                  <a:solidFill>
                    <a:srgbClr val="FFFFFF"/>
                  </a:solidFill>
                </a:uFill>
              </a:defRPr>
            </a:pPr>
            <a:r>
              <a:t>DISCUSSION TIME</a:t>
            </a:r>
          </a:p>
          <a:p>
            <a:pPr marL="27728" marR="27728" algn="l">
              <a:lnSpc>
                <a:spcPct val="120000"/>
              </a:lnSpc>
              <a:defRPr sz="1800">
                <a:solidFill>
                  <a:srgbClr val="FFFFFF"/>
                </a:solidFill>
                <a:uFill>
                  <a:solidFill>
                    <a:srgbClr val="FFFFFF"/>
                  </a:solidFill>
                </a:uFill>
              </a:defRPr>
            </a:pPr>
            <a:endParaRPr/>
          </a:p>
          <a:p>
            <a:pPr marL="27728" marR="27728" algn="l">
              <a:lnSpc>
                <a:spcPct val="120000"/>
              </a:lnSpc>
              <a:defRPr sz="1800">
                <a:solidFill>
                  <a:srgbClr val="FFFFFF"/>
                </a:solidFill>
                <a:uFill>
                  <a:solidFill>
                    <a:srgbClr val="FFFFFF"/>
                  </a:solidFill>
                </a:uFill>
              </a:defRPr>
            </a:pPr>
            <a:endParaRPr sz="1900"/>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Review of last week</a:t>
            </a:r>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Further Reading for Data Visualisation</a:t>
            </a:r>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Check in with homework/course project</a:t>
            </a:r>
          </a:p>
        </p:txBody>
      </p:sp>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51" name="Shape 251"/>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52" name="Shape 252"/>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WEEK 1</a:t>
            </a:r>
          </a:p>
        </p:txBody>
      </p:sp>
      <p:pic>
        <p:nvPicPr>
          <p:cNvPr id="253" name="pasted-image.tif"/>
          <p:cNvPicPr>
            <a:picLocks noChangeAspect="1"/>
          </p:cNvPicPr>
          <p:nvPr/>
        </p:nvPicPr>
        <p:blipFill>
          <a:blip r:embed="rId2">
            <a:extLst/>
          </a:blip>
          <a:stretch>
            <a:fillRect/>
          </a:stretch>
        </p:blipFill>
        <p:spPr>
          <a:xfrm>
            <a:off x="4971293" y="500641"/>
            <a:ext cx="3358320" cy="4477759"/>
          </a:xfrm>
          <a:prstGeom prst="rect">
            <a:avLst/>
          </a:prstGeom>
          <a:ln w="25400"/>
        </p:spPr>
      </p:pic>
      <p:pic>
        <p:nvPicPr>
          <p:cNvPr id="254" name="pasted-image.tif"/>
          <p:cNvPicPr>
            <a:picLocks noChangeAspect="1"/>
          </p:cNvPicPr>
          <p:nvPr/>
        </p:nvPicPr>
        <p:blipFill>
          <a:blip r:embed="rId3">
            <a:extLst/>
          </a:blip>
          <a:stretch>
            <a:fillRect/>
          </a:stretch>
        </p:blipFill>
        <p:spPr>
          <a:xfrm>
            <a:off x="1567278" y="471277"/>
            <a:ext cx="3402366" cy="4536488"/>
          </a:xfrm>
          <a:prstGeom prst="rect">
            <a:avLst/>
          </a:prstGeom>
          <a:ln w="25400"/>
        </p:spPr>
      </p:pic>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57" name="Shape 257"/>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58" name="Shape 258"/>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endParaRPr/>
          </a:p>
          <a:p>
            <a:pPr marL="27728" marR="27728">
              <a:lnSpc>
                <a:spcPct val="120000"/>
              </a:lnSpc>
              <a:defRPr sz="1800"/>
            </a:pPr>
            <a:r>
              <a:rPr sz="1900"/>
              <a:t>Further Reading</a:t>
            </a:r>
          </a:p>
          <a:p>
            <a:pPr marL="207115" marR="27728" indent="-138747">
              <a:lnSpc>
                <a:spcPct val="120000"/>
              </a:lnSpc>
              <a:buSzPct val="69000"/>
              <a:buFont typeface="Lucida Grande"/>
              <a:defRPr sz="1800"/>
            </a:pPr>
            <a:r>
              <a:rPr sz="1900"/>
              <a:t>Edward Tufte, The Visual Display of Quantitative Information </a:t>
            </a:r>
          </a:p>
          <a:p>
            <a:pPr marL="207115" marR="27728" indent="-138747">
              <a:lnSpc>
                <a:spcPct val="120000"/>
              </a:lnSpc>
              <a:buSzPct val="69000"/>
              <a:buFont typeface="Lucida Grande"/>
              <a:defRPr sz="1800"/>
            </a:pPr>
            <a:r>
              <a:rPr sz="1900"/>
              <a:t>Leland Wilkinson, The Grammar of Graphics</a:t>
            </a:r>
          </a:p>
          <a:p>
            <a:pPr marL="207115" marR="27728" indent="-138747">
              <a:lnSpc>
                <a:spcPct val="120000"/>
              </a:lnSpc>
              <a:buSzPct val="69000"/>
              <a:buFont typeface="Lucida Grande"/>
              <a:defRPr sz="1800"/>
            </a:pPr>
            <a:r>
              <a:rPr sz="1900"/>
              <a:t>Scott Murray, Interactive Data Visualisation for the Web (free online)</a:t>
            </a:r>
          </a:p>
          <a:p>
            <a:pPr marL="199812" marR="27728" indent="-131444">
              <a:lnSpc>
                <a:spcPct val="120000"/>
              </a:lnSpc>
              <a:buSzPct val="69000"/>
              <a:buFont typeface="Lucida Grande"/>
              <a:defRPr sz="1800"/>
            </a:pPr>
            <a:r>
              <a:rPr u="sng">
                <a:hlinkClick r:id="rId2"/>
              </a:rPr>
              <a:t>flowingdata.com</a:t>
            </a:r>
            <a:endParaRPr sz="1900"/>
          </a:p>
          <a:p>
            <a:pPr marL="207115" marR="27728" indent="-138747">
              <a:lnSpc>
                <a:spcPct val="120000"/>
              </a:lnSpc>
              <a:buSzPct val="69000"/>
              <a:buFont typeface="Lucida Grande"/>
              <a:defRPr sz="1800"/>
            </a:pPr>
            <a:r>
              <a:rPr sz="1900"/>
              <a:t>New York Times (Upshot)</a:t>
            </a:r>
          </a:p>
        </p:txBody>
      </p:sp>
      <p:sp>
        <p:nvSpPr>
          <p:cNvPr id="259" name="Shape 259"/>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2 Day 1</a:t>
            </a:r>
          </a:p>
        </p:txBody>
      </p:sp>
      <p:pic>
        <p:nvPicPr>
          <p:cNvPr id="260" name="pasted-image.png"/>
          <p:cNvPicPr>
            <a:picLocks noChangeAspect="1"/>
          </p:cNvPicPr>
          <p:nvPr/>
        </p:nvPicPr>
        <p:blipFill>
          <a:blip r:embed="rId3">
            <a:extLst/>
          </a:blip>
          <a:stretch>
            <a:fillRect/>
          </a:stretch>
        </p:blipFill>
        <p:spPr>
          <a:xfrm>
            <a:off x="7475537" y="1155700"/>
            <a:ext cx="1625601" cy="2032000"/>
          </a:xfrm>
          <a:prstGeom prst="rect">
            <a:avLst/>
          </a:prstGeom>
          <a:ln w="25400"/>
        </p:spPr>
      </p:pic>
      <p:pic>
        <p:nvPicPr>
          <p:cNvPr id="261" name="pasted-image.png"/>
          <p:cNvPicPr>
            <a:picLocks noChangeAspect="1"/>
          </p:cNvPicPr>
          <p:nvPr/>
        </p:nvPicPr>
        <p:blipFill>
          <a:blip r:embed="rId4">
            <a:extLst/>
          </a:blip>
          <a:stretch>
            <a:fillRect/>
          </a:stretch>
        </p:blipFill>
        <p:spPr>
          <a:xfrm>
            <a:off x="6491287" y="2197100"/>
            <a:ext cx="1136601" cy="1731963"/>
          </a:xfrm>
          <a:prstGeom prst="rect">
            <a:avLst/>
          </a:prstGeom>
          <a:ln w="25400"/>
        </p:spPr>
      </p:pic>
      <p:pic>
        <p:nvPicPr>
          <p:cNvPr id="262" name="pasted-image.png"/>
          <p:cNvPicPr>
            <a:picLocks noChangeAspect="1"/>
          </p:cNvPicPr>
          <p:nvPr/>
        </p:nvPicPr>
        <p:blipFill>
          <a:blip r:embed="rId5">
            <a:extLst/>
          </a:blip>
          <a:stretch>
            <a:fillRect/>
          </a:stretch>
        </p:blipFill>
        <p:spPr>
          <a:xfrm>
            <a:off x="7793390" y="3182937"/>
            <a:ext cx="1320095" cy="1731963"/>
          </a:xfrm>
          <a:prstGeom prst="rect">
            <a:avLst/>
          </a:prstGeom>
          <a:ln w="25400"/>
        </p:spPr>
      </p:pic>
      <p:pic>
        <p:nvPicPr>
          <p:cNvPr id="263" name="pasted-image.png"/>
          <p:cNvPicPr>
            <a:picLocks noChangeAspect="1"/>
          </p:cNvPicPr>
          <p:nvPr/>
        </p:nvPicPr>
        <p:blipFill>
          <a:blip r:embed="rId6">
            <a:extLst/>
          </a:blip>
          <a:stretch>
            <a:fillRect/>
          </a:stretch>
        </p:blipFill>
        <p:spPr>
          <a:xfrm>
            <a:off x="5644197" y="3851275"/>
            <a:ext cx="2098041" cy="1311275"/>
          </a:xfrm>
          <a:prstGeom prst="rect">
            <a:avLst/>
          </a:prstGeom>
          <a:ln w="25400"/>
        </p:spPr>
      </p:pic>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66" name="Shape 266"/>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67" name="Shape 267"/>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endParaRPr/>
          </a:p>
          <a:p>
            <a:pPr marL="27728" marR="27728">
              <a:lnSpc>
                <a:spcPct val="120000"/>
              </a:lnSpc>
              <a:defRPr sz="1800"/>
            </a:pPr>
            <a:r>
              <a:rPr sz="1900"/>
              <a:t>Homework/Course Project</a:t>
            </a:r>
          </a:p>
          <a:p>
            <a:pPr marL="207115" marR="27728" indent="-138747">
              <a:lnSpc>
                <a:spcPct val="120000"/>
              </a:lnSpc>
              <a:buSzPct val="69000"/>
              <a:buFont typeface="Lucida Grande"/>
              <a:defRPr sz="1800"/>
            </a:pPr>
            <a:r>
              <a:rPr sz="1900"/>
              <a:t>How’s it going ?</a:t>
            </a:r>
          </a:p>
        </p:txBody>
      </p:sp>
      <p:sp>
        <p:nvSpPr>
          <p:cNvPr id="268" name="Shape 268"/>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2 Day 1</a:t>
            </a:r>
          </a:p>
        </p:txBody>
      </p:sp>
    </p:spTree>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4" name="Shape 14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5" name="Shape 14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6" name="Shape 14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7" name="Shape 147"/>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48" name="Shape 148"/>
          <p:cNvSpPr>
            <a:spLocks noGrp="1"/>
          </p:cNvSpPr>
          <p:nvPr>
            <p:ph type="title"/>
          </p:nvPr>
        </p:nvSpPr>
        <p:spPr>
          <a:prstGeom prst="rect">
            <a:avLst/>
          </a:prstGeom>
        </p:spPr>
        <p:txBody>
          <a:bodyPr/>
          <a:lstStyle/>
          <a:p>
            <a:r>
              <a:t>AGENDA</a:t>
            </a:r>
          </a:p>
        </p:txBody>
      </p:sp>
      <p:sp>
        <p:nvSpPr>
          <p:cNvPr id="149" name="Shape 149"/>
          <p:cNvSpPr>
            <a:spLocks noGrp="1"/>
          </p:cNvSpPr>
          <p:nvPr>
            <p:ph type="body" idx="1"/>
          </p:nvPr>
        </p:nvSpPr>
        <p:spPr>
          <a:prstGeom prst="rect">
            <a:avLst/>
          </a:prstGeom>
        </p:spPr>
        <p:txBody>
          <a:bodyPr/>
          <a:lstStyle/>
          <a:p>
            <a:pPr marL="352777" indent="-352777">
              <a:buClrTx/>
              <a:buSzPct val="100000"/>
              <a:buFontTx/>
              <a:buAutoNum type="arabicPeriod"/>
            </a:pPr>
            <a:r>
              <a:t>What is Data Visualisation?</a:t>
            </a:r>
          </a:p>
          <a:p>
            <a:pPr marL="352777" indent="-352777">
              <a:buClrTx/>
              <a:buSzPct val="100000"/>
              <a:buFontTx/>
              <a:buAutoNum type="arabicPeriod"/>
            </a:pPr>
            <a:r>
              <a:t>Why do we visualise data?</a:t>
            </a:r>
          </a:p>
          <a:p>
            <a:pPr marL="352777" indent="-352777">
              <a:buClrTx/>
              <a:buSzPct val="100000"/>
              <a:buFontTx/>
              <a:buAutoNum type="arabicPeriod"/>
            </a:pPr>
            <a:r>
              <a:t>How do we visualise data?</a:t>
            </a:r>
          </a:p>
          <a:p>
            <a:pPr marL="352777" indent="-352777">
              <a:buClrTx/>
              <a:buSzPct val="100000"/>
              <a:buFontTx/>
              <a:buAutoNum type="arabicPeriod"/>
            </a:pPr>
            <a:r>
              <a:t>Lab</a:t>
            </a:r>
          </a:p>
          <a:p>
            <a:pPr marL="352777" indent="-352777">
              <a:buClrTx/>
              <a:buSzPct val="100000"/>
              <a:buFontTx/>
              <a:buAutoNum type="arabicPeriod"/>
            </a:pPr>
            <a:r>
              <a:t>Discussion</a:t>
            </a:r>
          </a:p>
        </p:txBody>
      </p:sp>
    </p:spTree>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2" name="Shape 15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3" name="Shape 153"/>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WHAT IS DATA VISUALISATION?</a:t>
            </a:r>
          </a:p>
        </p:txBody>
      </p:sp>
      <p:sp>
        <p:nvSpPr>
          <p:cNvPr id="154" name="Shape 154"/>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7" name="Shape 15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8" name="Shape 15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9" name="Shape 15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0" name="Shape 160"/>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sp>
        <p:nvSpPr>
          <p:cNvPr id="161" name="Shape 161"/>
          <p:cNvSpPr>
            <a:spLocks noGrp="1"/>
          </p:cNvSpPr>
          <p:nvPr>
            <p:ph type="title"/>
          </p:nvPr>
        </p:nvSpPr>
        <p:spPr>
          <a:prstGeom prst="rect">
            <a:avLst/>
          </a:prstGeom>
        </p:spPr>
        <p:txBody>
          <a:bodyPr/>
          <a:lstStyle/>
          <a:p>
            <a:r>
              <a:t>WHAT IS DATA VISUALISATION?</a:t>
            </a:r>
          </a:p>
        </p:txBody>
      </p:sp>
      <p:pic>
        <p:nvPicPr>
          <p:cNvPr id="162" name="pasted-image.png"/>
          <p:cNvPicPr>
            <a:picLocks noChangeAspect="1"/>
          </p:cNvPicPr>
          <p:nvPr/>
        </p:nvPicPr>
        <p:blipFill>
          <a:blip r:embed="rId2">
            <a:extLst/>
          </a:blip>
          <a:stretch>
            <a:fillRect/>
          </a:stretch>
        </p:blipFill>
        <p:spPr>
          <a:xfrm>
            <a:off x="480771" y="1582972"/>
            <a:ext cx="2508054" cy="1881041"/>
          </a:xfrm>
          <a:prstGeom prst="rect">
            <a:avLst/>
          </a:prstGeom>
          <a:ln w="12700">
            <a:miter lim="400000"/>
          </a:ln>
        </p:spPr>
      </p:pic>
      <p:sp>
        <p:nvSpPr>
          <p:cNvPr id="163" name="Shape 163"/>
          <p:cNvSpPr/>
          <p:nvPr/>
        </p:nvSpPr>
        <p:spPr>
          <a:xfrm>
            <a:off x="3095942" y="2240123"/>
            <a:ext cx="733029" cy="566738"/>
          </a:xfrm>
          <a:prstGeom prst="rightArrow">
            <a:avLst>
              <a:gd name="adj1" fmla="val 39598"/>
              <a:gd name="adj2" fmla="val 63613"/>
            </a:avLst>
          </a:prstGeom>
          <a:solidFill>
            <a:schemeClr val="accent5">
              <a:hueOff val="-444211"/>
              <a:satOff val="-14915"/>
              <a:lumOff val="22857"/>
            </a:schemeClr>
          </a:solidFill>
          <a:ln w="12700">
            <a:miter lim="400000"/>
          </a:ln>
        </p:spPr>
        <p:txBody>
          <a:bodyPr lIns="50800" tIns="50800" rIns="50800" bIns="50800" anchor="ctr"/>
          <a:lstStyle/>
          <a:p>
            <a:endParaRPr/>
          </a:p>
        </p:txBody>
      </p:sp>
      <p:pic>
        <p:nvPicPr>
          <p:cNvPr id="164" name="pasted-image.pdf"/>
          <p:cNvPicPr>
            <a:picLocks noChangeAspect="1"/>
          </p:cNvPicPr>
          <p:nvPr/>
        </p:nvPicPr>
        <p:blipFill>
          <a:blip r:embed="rId3">
            <a:extLst/>
          </a:blip>
          <a:stretch>
            <a:fillRect/>
          </a:stretch>
        </p:blipFill>
        <p:spPr>
          <a:xfrm>
            <a:off x="3936088" y="960437"/>
            <a:ext cx="5129096" cy="3126110"/>
          </a:xfrm>
          <a:prstGeom prst="rect">
            <a:avLst/>
          </a:prstGeom>
          <a:ln w="12700">
            <a:miter lim="400000"/>
          </a:ln>
        </p:spPr>
      </p:pic>
      <p:sp>
        <p:nvSpPr>
          <p:cNvPr id="165" name="Shape 165"/>
          <p:cNvSpPr/>
          <p:nvPr/>
        </p:nvSpPr>
        <p:spPr>
          <a:xfrm>
            <a:off x="625395" y="4010212"/>
            <a:ext cx="8448678" cy="10217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689" marR="65828" indent="-146050" algn="l" defTabSz="914400">
              <a:lnSpc>
                <a:spcPts val="2400"/>
              </a:lnSpc>
              <a:spcBef>
                <a:spcPts val="700"/>
              </a:spcBef>
              <a:buClr>
                <a:srgbClr val="000000"/>
              </a:buClr>
              <a:buSzPct val="69000"/>
              <a:buFont typeface="Lucida Grande"/>
              <a:buChar char="‣"/>
              <a:defRPr sz="2000" b="0"/>
            </a:pPr>
            <a:r>
              <a:t>Present information that is intuitive and clear for the viewer</a:t>
            </a:r>
          </a:p>
          <a:p>
            <a:pPr marL="186689" marR="65828" indent="-146050" algn="l" defTabSz="914400">
              <a:lnSpc>
                <a:spcPts val="2400"/>
              </a:lnSpc>
              <a:spcBef>
                <a:spcPts val="700"/>
              </a:spcBef>
              <a:buClr>
                <a:srgbClr val="000000"/>
              </a:buClr>
              <a:buSzPct val="69000"/>
              <a:buFont typeface="Lucida Grande"/>
              <a:buChar char="‣"/>
              <a:defRPr sz="2000" b="0"/>
            </a:pPr>
            <a:r>
              <a:t>Turn numbers in a spreadsheet into something people can interpret and extract insights</a:t>
            </a:r>
          </a:p>
        </p:txBody>
      </p:sp>
    </p:spTree>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8" name="Shape 1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9" name="Shape 16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0" name="Shape 17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1" name="Shape 171"/>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172" name="Shape 172"/>
          <p:cNvSpPr>
            <a:spLocks noGrp="1"/>
          </p:cNvSpPr>
          <p:nvPr>
            <p:ph type="title"/>
          </p:nvPr>
        </p:nvSpPr>
        <p:spPr>
          <a:prstGeom prst="rect">
            <a:avLst/>
          </a:prstGeom>
        </p:spPr>
        <p:txBody>
          <a:bodyPr/>
          <a:lstStyle/>
          <a:p>
            <a:r>
              <a:t>WHY VISUALISE DATA?</a:t>
            </a:r>
          </a:p>
        </p:txBody>
      </p:sp>
      <p:sp>
        <p:nvSpPr>
          <p:cNvPr id="173" name="Shape 173"/>
          <p:cNvSpPr/>
          <p:nvPr/>
        </p:nvSpPr>
        <p:spPr>
          <a:xfrm>
            <a:off x="454024" y="1429572"/>
            <a:ext cx="4400670" cy="285368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Reporting</a:t>
            </a:r>
          </a:p>
          <a:p>
            <a:pPr marL="186689" marR="65828" indent="-146050" algn="l" defTabSz="914400">
              <a:lnSpc>
                <a:spcPts val="2400"/>
              </a:lnSpc>
              <a:spcBef>
                <a:spcPts val="700"/>
              </a:spcBef>
              <a:buClr>
                <a:srgbClr val="000000"/>
              </a:buClr>
              <a:buSzPct val="69000"/>
              <a:buFont typeface="Lucida Grande"/>
              <a:buChar char="‣"/>
              <a:defRPr sz="2000" b="0"/>
            </a:pPr>
            <a:r>
              <a:t>Dashboards and Business Intelligence</a:t>
            </a:r>
          </a:p>
          <a:p>
            <a:pPr marL="186689" marR="65828" indent="-146050" algn="l" defTabSz="914400">
              <a:lnSpc>
                <a:spcPts val="2400"/>
              </a:lnSpc>
              <a:spcBef>
                <a:spcPts val="700"/>
              </a:spcBef>
              <a:buClr>
                <a:srgbClr val="000000"/>
              </a:buClr>
              <a:buSzPct val="69000"/>
              <a:buFont typeface="Lucida Grande"/>
              <a:buChar char="‣"/>
              <a:defRPr sz="2000" b="0"/>
            </a:pPr>
            <a:r>
              <a:t>Know the questions you want answers to</a:t>
            </a:r>
          </a:p>
          <a:p>
            <a:pPr marL="186689" marR="65828" indent="-146050" algn="l" defTabSz="914400">
              <a:lnSpc>
                <a:spcPts val="2400"/>
              </a:lnSpc>
              <a:spcBef>
                <a:spcPts val="700"/>
              </a:spcBef>
              <a:buClr>
                <a:srgbClr val="000000"/>
              </a:buClr>
              <a:buSzPct val="69000"/>
              <a:buFont typeface="Lucida Grande"/>
              <a:buChar char="‣"/>
              <a:defRPr sz="2000" b="0"/>
            </a:pPr>
            <a:r>
              <a:t>Can detect changes from the norm</a:t>
            </a:r>
          </a:p>
          <a:p>
            <a:pPr marL="186689" marR="65828" indent="-146050" algn="l" defTabSz="914400">
              <a:lnSpc>
                <a:spcPts val="2400"/>
              </a:lnSpc>
              <a:spcBef>
                <a:spcPts val="700"/>
              </a:spcBef>
              <a:buClr>
                <a:srgbClr val="000000"/>
              </a:buClr>
              <a:buSzPct val="69000"/>
              <a:buFont typeface="Lucida Grande"/>
              <a:buChar char="‣"/>
              <a:defRPr sz="2000" b="0"/>
            </a:pPr>
            <a:r>
              <a:t>Good for taking a 30,000 foot view of the problem</a:t>
            </a:r>
          </a:p>
        </p:txBody>
      </p:sp>
      <p:pic>
        <p:nvPicPr>
          <p:cNvPr id="174" name="pasted-image.png"/>
          <p:cNvPicPr>
            <a:picLocks noChangeAspect="1"/>
          </p:cNvPicPr>
          <p:nvPr/>
        </p:nvPicPr>
        <p:blipFill>
          <a:blip r:embed="rId2">
            <a:extLst/>
          </a:blip>
          <a:stretch>
            <a:fillRect/>
          </a:stretch>
        </p:blipFill>
        <p:spPr>
          <a:xfrm>
            <a:off x="5430622" y="1000149"/>
            <a:ext cx="3504707" cy="1633733"/>
          </a:xfrm>
          <a:prstGeom prst="rect">
            <a:avLst/>
          </a:prstGeom>
          <a:ln w="12700">
            <a:miter lim="400000"/>
          </a:ln>
        </p:spPr>
      </p:pic>
      <p:pic>
        <p:nvPicPr>
          <p:cNvPr id="175" name="pasted-image.png"/>
          <p:cNvPicPr>
            <a:picLocks noChangeAspect="1"/>
          </p:cNvPicPr>
          <p:nvPr/>
        </p:nvPicPr>
        <p:blipFill>
          <a:blip r:embed="rId3">
            <a:extLst/>
          </a:blip>
          <a:stretch>
            <a:fillRect/>
          </a:stretch>
        </p:blipFill>
        <p:spPr>
          <a:xfrm>
            <a:off x="5408323" y="2721218"/>
            <a:ext cx="3549305" cy="2109887"/>
          </a:xfrm>
          <a:prstGeom prst="rect">
            <a:avLst/>
          </a:prstGeom>
          <a:ln w="12700">
            <a:miter lim="400000"/>
          </a:ln>
        </p:spPr>
      </p:pic>
    </p:spTree>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8" name="Shape 17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9" name="Shape 1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0" name="Shape 1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1" name="Shape 181"/>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182" name="Shape 182"/>
          <p:cNvSpPr>
            <a:spLocks noGrp="1"/>
          </p:cNvSpPr>
          <p:nvPr>
            <p:ph type="title"/>
          </p:nvPr>
        </p:nvSpPr>
        <p:spPr>
          <a:prstGeom prst="rect">
            <a:avLst/>
          </a:prstGeom>
        </p:spPr>
        <p:txBody>
          <a:bodyPr/>
          <a:lstStyle/>
          <a:p>
            <a:r>
              <a:t>WHY VISUALISE DATA?</a:t>
            </a:r>
          </a:p>
        </p:txBody>
      </p:sp>
      <p:sp>
        <p:nvSpPr>
          <p:cNvPr id="183" name="Shape 183"/>
          <p:cNvSpPr/>
          <p:nvPr/>
        </p:nvSpPr>
        <p:spPr>
          <a:xfrm>
            <a:off x="454024" y="1429572"/>
            <a:ext cx="4400670" cy="285368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Exploring</a:t>
            </a:r>
          </a:p>
          <a:p>
            <a:pPr marL="186689" marR="65828" indent="-146050" algn="l" defTabSz="914400">
              <a:lnSpc>
                <a:spcPts val="2400"/>
              </a:lnSpc>
              <a:spcBef>
                <a:spcPts val="700"/>
              </a:spcBef>
              <a:buClr>
                <a:srgbClr val="000000"/>
              </a:buClr>
              <a:buSzPct val="69000"/>
              <a:buFont typeface="Lucida Grande"/>
              <a:buChar char="‣"/>
              <a:defRPr sz="2000" b="0"/>
            </a:pPr>
            <a:r>
              <a:t>Exploratory Data Analysis</a:t>
            </a:r>
          </a:p>
          <a:p>
            <a:pPr marL="186689" marR="65828" indent="-146050" algn="l" defTabSz="914400">
              <a:lnSpc>
                <a:spcPts val="2400"/>
              </a:lnSpc>
              <a:spcBef>
                <a:spcPts val="700"/>
              </a:spcBef>
              <a:buClr>
                <a:srgbClr val="000000"/>
              </a:buClr>
              <a:buSzPct val="69000"/>
              <a:buFont typeface="Lucida Grande"/>
              <a:buChar char="‣"/>
              <a:defRPr sz="2000" b="0"/>
            </a:pPr>
            <a:r>
              <a:t>Combines multiple data sources for single view of a problem</a:t>
            </a:r>
          </a:p>
          <a:p>
            <a:pPr marL="186689" marR="65828" indent="-146050" algn="l" defTabSz="914400">
              <a:lnSpc>
                <a:spcPts val="2400"/>
              </a:lnSpc>
              <a:spcBef>
                <a:spcPts val="700"/>
              </a:spcBef>
              <a:buClr>
                <a:srgbClr val="000000"/>
              </a:buClr>
              <a:buSzPct val="69000"/>
              <a:buFont typeface="Lucida Grande"/>
              <a:buChar char="‣"/>
              <a:defRPr sz="2000" b="0"/>
            </a:pPr>
            <a:r>
              <a:t>Technical analysis of data</a:t>
            </a:r>
          </a:p>
          <a:p>
            <a:pPr marL="186689" marR="65828" indent="-146050" algn="l" defTabSz="914400">
              <a:lnSpc>
                <a:spcPts val="2400"/>
              </a:lnSpc>
              <a:spcBef>
                <a:spcPts val="700"/>
              </a:spcBef>
              <a:buClr>
                <a:srgbClr val="000000"/>
              </a:buClr>
              <a:buSzPct val="69000"/>
              <a:buFont typeface="Lucida Grande"/>
              <a:buChar char="‣"/>
              <a:defRPr sz="2000" b="0"/>
            </a:pPr>
            <a:r>
              <a:t>Combined with modelling allows for the discovery of new problems and solutions</a:t>
            </a:r>
          </a:p>
        </p:txBody>
      </p:sp>
      <p:pic>
        <p:nvPicPr>
          <p:cNvPr id="184" name="image3.png"/>
          <p:cNvPicPr>
            <a:picLocks noChangeAspect="1"/>
          </p:cNvPicPr>
          <p:nvPr/>
        </p:nvPicPr>
        <p:blipFill>
          <a:blip r:embed="rId2">
            <a:extLst/>
          </a:blip>
          <a:stretch>
            <a:fillRect/>
          </a:stretch>
        </p:blipFill>
        <p:spPr>
          <a:xfrm>
            <a:off x="6049742" y="2838798"/>
            <a:ext cx="2864932" cy="2351941"/>
          </a:xfrm>
          <a:prstGeom prst="rect">
            <a:avLst/>
          </a:prstGeom>
          <a:ln w="12700">
            <a:miter lim="400000"/>
          </a:ln>
        </p:spPr>
      </p:pic>
      <p:pic>
        <p:nvPicPr>
          <p:cNvPr id="185" name="pasted-image.tif"/>
          <p:cNvPicPr>
            <a:picLocks noChangeAspect="1"/>
          </p:cNvPicPr>
          <p:nvPr/>
        </p:nvPicPr>
        <p:blipFill>
          <a:blip r:embed="rId3">
            <a:extLst/>
          </a:blip>
          <a:srcRect/>
          <a:stretch>
            <a:fillRect/>
          </a:stretch>
        </p:blipFill>
        <p:spPr>
          <a:xfrm>
            <a:off x="6573959" y="960848"/>
            <a:ext cx="1816548" cy="1832261"/>
          </a:xfrm>
          <a:prstGeom prst="rect">
            <a:avLst/>
          </a:prstGeom>
          <a:ln w="12700">
            <a:miter lim="400000"/>
          </a:ln>
        </p:spPr>
      </p:pic>
    </p:spTree>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8" name="Shape 18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9" name="Shape 18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0" name="Shape 19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1" name="Shape 191"/>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192" name="Shape 192"/>
          <p:cNvSpPr>
            <a:spLocks noGrp="1"/>
          </p:cNvSpPr>
          <p:nvPr>
            <p:ph type="title"/>
          </p:nvPr>
        </p:nvSpPr>
        <p:spPr>
          <a:prstGeom prst="rect">
            <a:avLst/>
          </a:prstGeom>
        </p:spPr>
        <p:txBody>
          <a:bodyPr/>
          <a:lstStyle/>
          <a:p>
            <a:r>
              <a:t>HOW DO WE VISUALISE DATA?</a:t>
            </a:r>
          </a:p>
        </p:txBody>
      </p:sp>
      <p:pic>
        <p:nvPicPr>
          <p:cNvPr id="193" name="Picture 192"/>
          <p:cNvPicPr>
            <a:picLocks/>
          </p:cNvPicPr>
          <p:nvPr/>
        </p:nvPicPr>
        <p:blipFill>
          <a:blip r:embed="rId2">
            <a:extLst/>
          </a:blip>
          <a:stretch>
            <a:fillRect/>
          </a:stretch>
        </p:blipFill>
        <p:spPr>
          <a:xfrm rot="16200000">
            <a:off x="411646" y="2866544"/>
            <a:ext cx="3982388" cy="396241"/>
          </a:xfrm>
          <a:prstGeom prst="rect">
            <a:avLst/>
          </a:prstGeom>
        </p:spPr>
      </p:pic>
      <p:sp>
        <p:nvSpPr>
          <p:cNvPr id="195" name="Shape 195"/>
          <p:cNvSpPr/>
          <p:nvPr/>
        </p:nvSpPr>
        <p:spPr>
          <a:xfrm rot="16200000">
            <a:off x="1264991" y="4058920"/>
            <a:ext cx="1554338"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uFillTx/>
              </a:defRPr>
            </a:lvl1pPr>
          </a:lstStyle>
          <a:p>
            <a:r>
              <a:t>Ease of Use</a:t>
            </a:r>
          </a:p>
        </p:txBody>
      </p:sp>
      <p:pic>
        <p:nvPicPr>
          <p:cNvPr id="196" name="Picture 195"/>
          <p:cNvPicPr>
            <a:picLocks/>
          </p:cNvPicPr>
          <p:nvPr/>
        </p:nvPicPr>
        <p:blipFill>
          <a:blip r:embed="rId2">
            <a:extLst/>
          </a:blip>
          <a:stretch>
            <a:fillRect/>
          </a:stretch>
        </p:blipFill>
        <p:spPr>
          <a:xfrm rot="5400000">
            <a:off x="4565006" y="2917344"/>
            <a:ext cx="3982388" cy="396241"/>
          </a:xfrm>
          <a:prstGeom prst="rect">
            <a:avLst/>
          </a:prstGeom>
        </p:spPr>
      </p:pic>
      <p:sp>
        <p:nvSpPr>
          <p:cNvPr id="198" name="Shape 198"/>
          <p:cNvSpPr/>
          <p:nvPr/>
        </p:nvSpPr>
        <p:spPr>
          <a:xfrm rot="5400000">
            <a:off x="6542423" y="1376680"/>
            <a:ext cx="87654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uFillTx/>
              </a:defRPr>
            </a:lvl1pPr>
          </a:lstStyle>
          <a:p>
            <a:r>
              <a:t>Power</a:t>
            </a:r>
          </a:p>
        </p:txBody>
      </p:sp>
      <p:pic>
        <p:nvPicPr>
          <p:cNvPr id="199" name="pasted-image.png"/>
          <p:cNvPicPr>
            <a:picLocks noChangeAspect="1"/>
          </p:cNvPicPr>
          <p:nvPr/>
        </p:nvPicPr>
        <p:blipFill>
          <a:blip r:embed="rId3">
            <a:extLst/>
          </a:blip>
          <a:stretch>
            <a:fillRect/>
          </a:stretch>
        </p:blipFill>
        <p:spPr>
          <a:xfrm>
            <a:off x="4104064" y="1212694"/>
            <a:ext cx="750912" cy="734372"/>
          </a:xfrm>
          <a:prstGeom prst="rect">
            <a:avLst/>
          </a:prstGeom>
          <a:ln w="12700">
            <a:miter lim="400000"/>
          </a:ln>
        </p:spPr>
      </p:pic>
      <p:pic>
        <p:nvPicPr>
          <p:cNvPr id="200" name="pasted-image.png"/>
          <p:cNvPicPr>
            <a:picLocks noChangeAspect="1"/>
          </p:cNvPicPr>
          <p:nvPr/>
        </p:nvPicPr>
        <p:blipFill>
          <a:blip r:embed="rId4">
            <a:extLst/>
          </a:blip>
          <a:stretch>
            <a:fillRect/>
          </a:stretch>
        </p:blipFill>
        <p:spPr>
          <a:xfrm>
            <a:off x="3416535" y="2695406"/>
            <a:ext cx="2125970" cy="789317"/>
          </a:xfrm>
          <a:prstGeom prst="rect">
            <a:avLst/>
          </a:prstGeom>
          <a:ln w="12700">
            <a:miter lim="400000"/>
          </a:ln>
        </p:spPr>
      </p:pic>
      <p:pic>
        <p:nvPicPr>
          <p:cNvPr id="201" name="pasted-image.png"/>
          <p:cNvPicPr>
            <a:picLocks noChangeAspect="1"/>
          </p:cNvPicPr>
          <p:nvPr/>
        </p:nvPicPr>
        <p:blipFill>
          <a:blip r:embed="rId5">
            <a:extLst/>
          </a:blip>
          <a:stretch>
            <a:fillRect/>
          </a:stretch>
        </p:blipFill>
        <p:spPr>
          <a:xfrm>
            <a:off x="3856249" y="4006462"/>
            <a:ext cx="1246543" cy="863346"/>
          </a:xfrm>
          <a:prstGeom prst="rect">
            <a:avLst/>
          </a:prstGeom>
          <a:ln w="12700">
            <a:miter lim="400000"/>
          </a:ln>
        </p:spPr>
      </p:pic>
    </p:spTree>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4" name="Shape 2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5" name="Shape 20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6" name="Shape 20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7" name="Shape 207"/>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208" name="Shape 208"/>
          <p:cNvSpPr>
            <a:spLocks noGrp="1"/>
          </p:cNvSpPr>
          <p:nvPr>
            <p:ph type="title"/>
          </p:nvPr>
        </p:nvSpPr>
        <p:spPr>
          <a:prstGeom prst="rect">
            <a:avLst/>
          </a:prstGeom>
        </p:spPr>
        <p:txBody>
          <a:bodyPr/>
          <a:lstStyle/>
          <a:p>
            <a:r>
              <a:t>TOOL TRADEOFFS</a:t>
            </a:r>
          </a:p>
        </p:txBody>
      </p:sp>
      <p:graphicFrame>
        <p:nvGraphicFramePr>
          <p:cNvPr id="209" name="Table 209"/>
          <p:cNvGraphicFramePr/>
          <p:nvPr/>
        </p:nvGraphicFramePr>
        <p:xfrm>
          <a:off x="533761" y="1445126"/>
          <a:ext cx="8489354" cy="3671748"/>
        </p:xfrm>
        <a:graphic>
          <a:graphicData uri="http://schemas.openxmlformats.org/drawingml/2006/table">
            <a:tbl>
              <a:tblPr>
                <a:tableStyleId>{33BA23B1-9221-436E-865A-0063620EA4FD}</a:tableStyleId>
              </a:tblPr>
              <a:tblGrid>
                <a:gridCol w="4069258"/>
                <a:gridCol w="4420096"/>
              </a:tblGrid>
              <a:tr h="1785426">
                <a:tc>
                  <a:txBody>
                    <a:bodyPr/>
                    <a:lstStyle/>
                    <a:p>
                      <a:pPr algn="l" defTabSz="914400">
                        <a:defRPr sz="2600" b="0">
                          <a:uFillTx/>
                          <a:sym typeface="Helvetica Light"/>
                        </a:defRPr>
                      </a:pPr>
                      <a:endParaRPr/>
                    </a:p>
                  </a:txBody>
                  <a:tcPr marL="50800" marR="50800" marT="50800" marB="50800" anchor="ctr" horzOverflow="overflow">
                    <a:solidFill>
                      <a:srgbClr val="DCDEE0"/>
                    </a:solidFill>
                  </a:tcPr>
                </a:tc>
                <a:tc>
                  <a:txBody>
                    <a:bodyPr/>
                    <a:lstStyle/>
                    <a:p>
                      <a:pPr algn="l" defTabSz="914400">
                        <a:defRPr sz="2600" b="0">
                          <a:uFillTx/>
                          <a:sym typeface="Helvetica Light"/>
                        </a:defRPr>
                      </a:pPr>
                      <a:endParaRPr/>
                    </a:p>
                  </a:txBody>
                  <a:tcPr marL="50800" marR="50800" marT="50800" marB="50800" anchor="ctr" horzOverflow="overflow">
                    <a:solidFill>
                      <a:srgbClr val="DCDEE0"/>
                    </a:solidFill>
                  </a:tcPr>
                </a:tc>
              </a:tr>
              <a:tr h="1886322">
                <a:tc>
                  <a:txBody>
                    <a:bodyPr/>
                    <a:lstStyle/>
                    <a:p>
                      <a:pPr algn="l" defTabSz="914400">
                        <a:defRPr sz="2600" b="0">
                          <a:uFillTx/>
                          <a:sym typeface="Helvetica Light"/>
                        </a:defRPr>
                      </a:pPr>
                      <a:endParaRPr/>
                    </a:p>
                  </a:txBody>
                  <a:tcPr marL="50800" marR="50800" marT="50800" marB="50800" anchor="ctr" horzOverflow="overflow">
                    <a:solidFill>
                      <a:srgbClr val="DCDEE0"/>
                    </a:solidFill>
                  </a:tcPr>
                </a:tc>
                <a:tc>
                  <a:txBody>
                    <a:bodyPr/>
                    <a:lstStyle/>
                    <a:p>
                      <a:pPr algn="l" defTabSz="914400">
                        <a:defRPr sz="2600" b="0">
                          <a:uFillTx/>
                          <a:sym typeface="Helvetica Light"/>
                        </a:defRPr>
                      </a:pPr>
                      <a:endParaRPr/>
                    </a:p>
                  </a:txBody>
                  <a:tcPr marL="50800" marR="50800" marT="50800" marB="50800" anchor="ctr" horzOverflow="overflow">
                    <a:solidFill>
                      <a:srgbClr val="DCDEE0"/>
                    </a:solidFill>
                  </a:tcPr>
                </a:tc>
              </a:tr>
            </a:tbl>
          </a:graphicData>
        </a:graphic>
      </p:graphicFrame>
      <p:graphicFrame>
        <p:nvGraphicFramePr>
          <p:cNvPr id="210" name="Table 210"/>
          <p:cNvGraphicFramePr/>
          <p:nvPr/>
        </p:nvGraphicFramePr>
        <p:xfrm>
          <a:off x="533761" y="937126"/>
          <a:ext cx="7829311" cy="451172"/>
        </p:xfrm>
        <a:graphic>
          <a:graphicData uri="http://schemas.openxmlformats.org/drawingml/2006/table">
            <a:tbl>
              <a:tblPr>
                <a:tableStyleId>{33BA23B1-9221-436E-865A-0063620EA4FD}</a:tableStyleId>
              </a:tblPr>
              <a:tblGrid>
                <a:gridCol w="3846016"/>
                <a:gridCol w="3983295"/>
              </a:tblGrid>
              <a:tr h="451172">
                <a:tc>
                  <a:txBody>
                    <a:bodyPr/>
                    <a:lstStyle/>
                    <a:p>
                      <a:pPr defTabSz="914400">
                        <a:defRPr sz="1800" b="0">
                          <a:uFillTx/>
                        </a:defRPr>
                      </a:pPr>
                      <a:r>
                        <a:rPr sz="2000">
                          <a:latin typeface="+mj-lt"/>
                          <a:ea typeface="+mj-ea"/>
                          <a:cs typeface="+mj-cs"/>
                        </a:rPr>
                        <a:t>Easy to Use</a:t>
                      </a:r>
                    </a:p>
                  </a:txBody>
                  <a:tcPr marL="50800" marR="50800" marT="50800" marB="50800" anchor="ctr" horzOverflow="overflow">
                    <a:solidFill>
                      <a:srgbClr val="FFFFFF"/>
                    </a:solidFill>
                  </a:tcPr>
                </a:tc>
                <a:tc>
                  <a:txBody>
                    <a:bodyPr/>
                    <a:lstStyle/>
                    <a:p>
                      <a:pPr defTabSz="914400">
                        <a:defRPr sz="1800" b="0">
                          <a:uFillTx/>
                        </a:defRPr>
                      </a:pPr>
                      <a:r>
                        <a:rPr sz="2000">
                          <a:latin typeface="+mj-lt"/>
                          <a:ea typeface="+mj-ea"/>
                          <a:cs typeface="+mj-cs"/>
                        </a:rPr>
                        <a:t>Powerful</a:t>
                      </a:r>
                    </a:p>
                  </a:txBody>
                  <a:tcPr marL="50800" marR="50800" marT="50800" marB="50800" anchor="ctr" horzOverflow="overflow">
                    <a:solidFill>
                      <a:srgbClr val="FFFFFF"/>
                    </a:solidFill>
                  </a:tcPr>
                </a:tc>
              </a:tr>
            </a:tbl>
          </a:graphicData>
        </a:graphic>
      </p:graphicFrame>
      <p:sp>
        <p:nvSpPr>
          <p:cNvPr id="211" name="Shape 211"/>
          <p:cNvSpPr/>
          <p:nvPr/>
        </p:nvSpPr>
        <p:spPr>
          <a:xfrm rot="16200000">
            <a:off x="-604328" y="3955694"/>
            <a:ext cx="1794570"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b="0">
                <a:uFillTx/>
              </a:defRPr>
            </a:lvl1pPr>
          </a:lstStyle>
          <a:p>
            <a:r>
              <a:t>Disadvantages</a:t>
            </a:r>
          </a:p>
        </p:txBody>
      </p:sp>
      <p:sp>
        <p:nvSpPr>
          <p:cNvPr id="212" name="Shape 212"/>
          <p:cNvSpPr/>
          <p:nvPr/>
        </p:nvSpPr>
        <p:spPr>
          <a:xfrm rot="16200000">
            <a:off x="-434974" y="2084635"/>
            <a:ext cx="1455862"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b="0">
                <a:uFillTx/>
              </a:defRPr>
            </a:lvl1pPr>
          </a:lstStyle>
          <a:p>
            <a:r>
              <a:t>Advantages</a:t>
            </a:r>
          </a:p>
        </p:txBody>
      </p:sp>
      <p:sp>
        <p:nvSpPr>
          <p:cNvPr id="213" name="Shape 213"/>
          <p:cNvSpPr/>
          <p:nvPr/>
        </p:nvSpPr>
        <p:spPr>
          <a:xfrm>
            <a:off x="567289" y="1591417"/>
            <a:ext cx="3799742" cy="1181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228600" indent="-228600" algn="l">
              <a:buSzPct val="100000"/>
              <a:buChar char="•"/>
              <a:defRPr sz="1400" b="0">
                <a:uFillTx/>
              </a:defRPr>
            </a:pPr>
            <a:r>
              <a:t>Provides a useful starting point</a:t>
            </a:r>
          </a:p>
          <a:p>
            <a:pPr marL="228600" indent="-228600" algn="l">
              <a:buSzPct val="100000"/>
              <a:buChar char="•"/>
              <a:defRPr sz="1400" b="0">
                <a:uFillTx/>
              </a:defRPr>
            </a:pPr>
            <a:r>
              <a:t>Familiar to a large audience</a:t>
            </a:r>
          </a:p>
          <a:p>
            <a:pPr marL="228600" indent="-228600" algn="l">
              <a:buSzPct val="100000"/>
              <a:buChar char="•"/>
              <a:defRPr sz="1400" b="0">
                <a:uFillTx/>
              </a:defRPr>
            </a:pPr>
            <a:r>
              <a:t>Prototyping and design time is reduced</a:t>
            </a:r>
          </a:p>
          <a:p>
            <a:pPr marL="228600" indent="-228600" algn="l">
              <a:buSzPct val="100000"/>
              <a:buChar char="•"/>
              <a:defRPr sz="1400" b="0">
                <a:uFillTx/>
              </a:defRPr>
            </a:pPr>
            <a:r>
              <a:t>Default settings reduce the options and thinking that goes into producing a graph</a:t>
            </a:r>
          </a:p>
        </p:txBody>
      </p:sp>
      <p:sp>
        <p:nvSpPr>
          <p:cNvPr id="214" name="Shape 214"/>
          <p:cNvSpPr/>
          <p:nvPr/>
        </p:nvSpPr>
        <p:spPr>
          <a:xfrm>
            <a:off x="567289" y="3416972"/>
            <a:ext cx="3799742" cy="1397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228600" indent="-228600" algn="l">
              <a:buSzPct val="100000"/>
              <a:buChar char="•"/>
              <a:defRPr sz="1400" b="0">
                <a:uFillTx/>
              </a:defRPr>
            </a:pPr>
            <a:r>
              <a:t>Reproducing analysis requires  lots of manual effort</a:t>
            </a:r>
          </a:p>
          <a:p>
            <a:pPr marL="228600" indent="-228600" algn="l">
              <a:buSzPct val="100000"/>
              <a:buChar char="•"/>
              <a:defRPr sz="1400" b="0">
                <a:uFillTx/>
              </a:defRPr>
            </a:pPr>
            <a:r>
              <a:t>Limited to relative small data sets</a:t>
            </a:r>
          </a:p>
          <a:p>
            <a:pPr marL="228600" indent="-228600" algn="l">
              <a:buSzPct val="100000"/>
              <a:buChar char="•"/>
              <a:defRPr sz="1400" b="0">
                <a:uFillTx/>
              </a:defRPr>
            </a:pPr>
            <a:r>
              <a:t>Solves known problems and cannot answer complex  questions</a:t>
            </a:r>
          </a:p>
          <a:p>
            <a:pPr marL="228600" indent="-228600" algn="l">
              <a:buSzPct val="100000"/>
              <a:buChar char="•"/>
              <a:defRPr sz="1400" b="0">
                <a:uFillTx/>
              </a:defRPr>
            </a:pPr>
            <a:r>
              <a:t>Licensing can be expensive</a:t>
            </a:r>
          </a:p>
        </p:txBody>
      </p:sp>
      <p:sp>
        <p:nvSpPr>
          <p:cNvPr id="215" name="Shape 215"/>
          <p:cNvSpPr/>
          <p:nvPr/>
        </p:nvSpPr>
        <p:spPr>
          <a:xfrm>
            <a:off x="4999590" y="1591417"/>
            <a:ext cx="3799741" cy="182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228600" indent="-228600" algn="l">
              <a:buSzPct val="100000"/>
              <a:buChar char="•"/>
              <a:defRPr sz="1400" b="0">
                <a:uFillTx/>
              </a:defRPr>
            </a:pPr>
            <a:r>
              <a:t>Scales to larger datasets</a:t>
            </a:r>
          </a:p>
          <a:p>
            <a:pPr marL="228600" indent="-228600" algn="l">
              <a:buSzPct val="100000"/>
              <a:buChar char="•"/>
              <a:defRPr sz="1400" b="0">
                <a:uFillTx/>
              </a:defRPr>
            </a:pPr>
            <a:r>
              <a:t>Customised visualisations can  create engaging visualisations</a:t>
            </a:r>
          </a:p>
          <a:p>
            <a:pPr marL="228600" indent="-228600" algn="l">
              <a:buSzPct val="100000"/>
              <a:buChar char="•"/>
              <a:defRPr sz="1400" b="0">
                <a:uFillTx/>
              </a:defRPr>
            </a:pPr>
            <a:r>
              <a:t>Open-source (so free to run and extend)</a:t>
            </a:r>
          </a:p>
          <a:p>
            <a:pPr marL="228600" indent="-228600" algn="l">
              <a:buSzPct val="100000"/>
              <a:buChar char="•"/>
              <a:defRPr sz="1400" b="0">
                <a:uFillTx/>
              </a:defRPr>
            </a:pPr>
            <a:r>
              <a:t>Non-obvious insights can be discovered with modelling tools</a:t>
            </a:r>
          </a:p>
          <a:p>
            <a:pPr marL="228600" indent="-228600" algn="l">
              <a:buSzPct val="100000"/>
              <a:buChar char="•"/>
              <a:defRPr sz="1400" b="0">
                <a:uFillTx/>
              </a:defRPr>
            </a:pPr>
            <a:r>
              <a:t>Re-use code to produce similar  charts for different data</a:t>
            </a:r>
          </a:p>
        </p:txBody>
      </p:sp>
      <p:sp>
        <p:nvSpPr>
          <p:cNvPr id="216" name="Shape 216"/>
          <p:cNvSpPr/>
          <p:nvPr/>
        </p:nvSpPr>
        <p:spPr>
          <a:xfrm>
            <a:off x="4896872" y="3399029"/>
            <a:ext cx="3799741" cy="749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228600" indent="-228600" algn="l">
              <a:buSzPct val="100000"/>
              <a:buChar char="•"/>
              <a:defRPr sz="1400" b="0">
                <a:uFillTx/>
              </a:defRPr>
            </a:pPr>
            <a:r>
              <a:t>Requires specialist skills to produce a graph</a:t>
            </a:r>
          </a:p>
          <a:p>
            <a:pPr marL="228600" indent="-228600" algn="l">
              <a:buSzPct val="100000"/>
              <a:buChar char="•"/>
              <a:defRPr sz="1400" b="0">
                <a:uFillTx/>
              </a:defRPr>
            </a:pPr>
            <a:r>
              <a:t>Training and education for some of the output might be necessary</a:t>
            </a:r>
          </a:p>
        </p:txBody>
      </p:sp>
    </p:spTree>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9" name="Shape 21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0" name="Shape 22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1" name="Shape 22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2" name="Shape 222"/>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223" name="Shape 223"/>
          <p:cNvSpPr>
            <a:spLocks noGrp="1"/>
          </p:cNvSpPr>
          <p:nvPr>
            <p:ph type="title"/>
          </p:nvPr>
        </p:nvSpPr>
        <p:spPr>
          <a:prstGeom prst="rect">
            <a:avLst/>
          </a:prstGeom>
        </p:spPr>
        <p:txBody>
          <a:bodyPr/>
          <a:lstStyle/>
          <a:p>
            <a:r>
              <a:t>THE VALUE OF DATA VISUALISATION</a:t>
            </a:r>
          </a:p>
        </p:txBody>
      </p:sp>
      <p:sp>
        <p:nvSpPr>
          <p:cNvPr id="224" name="Shape 224"/>
          <p:cNvSpPr/>
          <p:nvPr/>
        </p:nvSpPr>
        <p:spPr>
          <a:xfrm>
            <a:off x="454024" y="1429572"/>
            <a:ext cx="4400670" cy="24504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6689" marR="65828" indent="-146050" algn="l" defTabSz="914400">
              <a:lnSpc>
                <a:spcPts val="2400"/>
              </a:lnSpc>
              <a:spcBef>
                <a:spcPts val="700"/>
              </a:spcBef>
              <a:buClr>
                <a:srgbClr val="000000"/>
              </a:buClr>
              <a:buSzPct val="69000"/>
              <a:buFont typeface="Lucida Grande"/>
              <a:buChar char="‣"/>
              <a:defRPr sz="2000" b="0"/>
            </a:pPr>
            <a:r>
              <a:t>Communicate what’s happening within the business</a:t>
            </a:r>
          </a:p>
          <a:p>
            <a:pPr marL="186689" marR="65828" indent="-146050" algn="l" defTabSz="914400">
              <a:lnSpc>
                <a:spcPts val="2400"/>
              </a:lnSpc>
              <a:spcBef>
                <a:spcPts val="700"/>
              </a:spcBef>
              <a:buClr>
                <a:srgbClr val="000000"/>
              </a:buClr>
              <a:buSzPct val="69000"/>
              <a:buFont typeface="Lucida Grande"/>
              <a:buChar char="‣"/>
              <a:defRPr sz="2000" b="0"/>
            </a:pPr>
            <a:r>
              <a:t>Support decisions with information</a:t>
            </a:r>
          </a:p>
          <a:p>
            <a:pPr marL="186689" marR="65828" indent="-146050" algn="l" defTabSz="914400">
              <a:lnSpc>
                <a:spcPts val="2400"/>
              </a:lnSpc>
              <a:spcBef>
                <a:spcPts val="700"/>
              </a:spcBef>
              <a:buClr>
                <a:srgbClr val="000000"/>
              </a:buClr>
              <a:buSzPct val="69000"/>
              <a:buFont typeface="Lucida Grande"/>
              <a:buChar char="‣"/>
              <a:defRPr sz="2000" b="0"/>
            </a:pPr>
            <a:r>
              <a:t>Measure and report the impact of decisions</a:t>
            </a:r>
          </a:p>
          <a:p>
            <a:pPr marL="186689" marR="65828" indent="-146050" algn="l" defTabSz="914400">
              <a:lnSpc>
                <a:spcPts val="2400"/>
              </a:lnSpc>
              <a:spcBef>
                <a:spcPts val="700"/>
              </a:spcBef>
              <a:buClr>
                <a:srgbClr val="000000"/>
              </a:buClr>
              <a:buSzPct val="69000"/>
              <a:buFont typeface="Lucida Grande"/>
              <a:buChar char="‣"/>
              <a:defRPr sz="2000" b="0"/>
            </a:pPr>
            <a:r>
              <a:t>Discover ways to improve the business</a:t>
            </a:r>
          </a:p>
        </p:txBody>
      </p:sp>
      <p:pic>
        <p:nvPicPr>
          <p:cNvPr id="225" name="pasted-image.png"/>
          <p:cNvPicPr>
            <a:picLocks noChangeAspect="1"/>
          </p:cNvPicPr>
          <p:nvPr/>
        </p:nvPicPr>
        <p:blipFill>
          <a:blip r:embed="rId2">
            <a:extLst/>
          </a:blip>
          <a:stretch>
            <a:fillRect/>
          </a:stretch>
        </p:blipFill>
        <p:spPr>
          <a:xfrm>
            <a:off x="5633280" y="1077210"/>
            <a:ext cx="3294820" cy="2156791"/>
          </a:xfrm>
          <a:prstGeom prst="rect">
            <a:avLst/>
          </a:prstGeom>
          <a:ln w="12700">
            <a:miter lim="400000"/>
          </a:ln>
        </p:spPr>
      </p:pic>
      <p:pic>
        <p:nvPicPr>
          <p:cNvPr id="226" name="pasted-image.png"/>
          <p:cNvPicPr>
            <a:picLocks noChangeAspect="1"/>
          </p:cNvPicPr>
          <p:nvPr/>
        </p:nvPicPr>
        <p:blipFill>
          <a:blip r:embed="rId3">
            <a:extLst/>
          </a:blip>
          <a:stretch>
            <a:fillRect/>
          </a:stretch>
        </p:blipFill>
        <p:spPr>
          <a:xfrm>
            <a:off x="6326430" y="3274143"/>
            <a:ext cx="1908521" cy="1906135"/>
          </a:xfrm>
          <a:prstGeom prst="rect">
            <a:avLst/>
          </a:prstGeom>
          <a:ln w="12700">
            <a:miter lim="400000"/>
          </a:ln>
        </p:spPr>
      </p:pic>
    </p:spTree>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444</Words>
  <Application>Microsoft Macintosh PowerPoint</Application>
  <PresentationFormat>Custom</PresentationFormat>
  <Paragraphs>93</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White</vt:lpstr>
      <vt:lpstr>DATA SCIENCE 10 WEEK PART TIME COURSE  Week 2 - Data Visualisation</vt:lpstr>
      <vt:lpstr>AGENDA</vt:lpstr>
      <vt:lpstr>WHAT IS DATA VISUALISATION?</vt:lpstr>
      <vt:lpstr>WHAT IS DATA VISUALISATION?</vt:lpstr>
      <vt:lpstr>WHY VISUALISE DATA?</vt:lpstr>
      <vt:lpstr>WHY VISUALISE DATA?</vt:lpstr>
      <vt:lpstr>HOW DO WE VISUALISE DATA?</vt:lpstr>
      <vt:lpstr>TOOL TRADEOFFS</vt:lpstr>
      <vt:lpstr>THE VALUE OF DATA VISUALISATION</vt:lpstr>
      <vt:lpstr>USING DATA SCIENCE PACKAGES</vt:lpstr>
      <vt:lpstr>PowerPoint Presentation</vt:lpstr>
      <vt:lpstr>DATA VISUALISATION LAB</vt:lpstr>
      <vt:lpstr>DISCUSSION TIME </vt:lpstr>
      <vt:lpstr>PowerPoint Presentation</vt:lpstr>
      <vt:lpstr>DISCUSSION TIME  Further Reading Edward Tufte, The Visual Display of Quantitative Information  Leland Wilkinson, The Grammar of Graphics Scott Murray, Interactive Data Visualisation for the Web (free online) flowingdata.com New York Times (Upshot)</vt:lpstr>
      <vt:lpstr>DISCUSSION TIME  Homework/Course Project How’s it going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10 WEEK PART TIME COURSE  Week 2 - Data Visualisation</dc:title>
  <cp:lastModifiedBy>Greg Baker</cp:lastModifiedBy>
  <cp:revision>1</cp:revision>
  <dcterms:modified xsi:type="dcterms:W3CDTF">2016-06-10T01:16:43Z</dcterms:modified>
</cp:coreProperties>
</file>